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402" r:id="rId14"/>
    <p:sldId id="403" r:id="rId15"/>
    <p:sldId id="325" r:id="rId16"/>
    <p:sldId id="400" r:id="rId17"/>
    <p:sldId id="405" r:id="rId18"/>
    <p:sldId id="332" r:id="rId19"/>
    <p:sldId id="409" r:id="rId20"/>
    <p:sldId id="406" r:id="rId21"/>
    <p:sldId id="404" r:id="rId22"/>
    <p:sldId id="407" r:id="rId23"/>
    <p:sldId id="308" r:id="rId24"/>
    <p:sldId id="333" r:id="rId25"/>
    <p:sldId id="316" r:id="rId26"/>
    <p:sldId id="327" r:id="rId27"/>
    <p:sldId id="344" r:id="rId28"/>
    <p:sldId id="351" r:id="rId29"/>
    <p:sldId id="359" r:id="rId30"/>
    <p:sldId id="355" r:id="rId31"/>
    <p:sldId id="319" r:id="rId32"/>
    <p:sldId id="320" r:id="rId33"/>
    <p:sldId id="330" r:id="rId34"/>
    <p:sldId id="383" r:id="rId35"/>
    <p:sldId id="427" r:id="rId36"/>
    <p:sldId id="424" r:id="rId37"/>
    <p:sldId id="425" r:id="rId38"/>
    <p:sldId id="426" r:id="rId39"/>
    <p:sldId id="428" r:id="rId40"/>
    <p:sldId id="396" r:id="rId41"/>
    <p:sldId id="397" r:id="rId42"/>
    <p:sldId id="399" r:id="rId43"/>
    <p:sldId id="339" r:id="rId44"/>
    <p:sldId id="412" r:id="rId45"/>
    <p:sldId id="413" r:id="rId46"/>
    <p:sldId id="340" r:id="rId47"/>
    <p:sldId id="341" r:id="rId48"/>
    <p:sldId id="379" r:id="rId49"/>
    <p:sldId id="392" r:id="rId50"/>
    <p:sldId id="414" r:id="rId51"/>
    <p:sldId id="415" r:id="rId52"/>
    <p:sldId id="389" r:id="rId53"/>
    <p:sldId id="391" r:id="rId54"/>
    <p:sldId id="381" r:id="rId55"/>
    <p:sldId id="354" r:id="rId56"/>
    <p:sldId id="417" r:id="rId57"/>
    <p:sldId id="418" r:id="rId58"/>
    <p:sldId id="419" r:id="rId59"/>
    <p:sldId id="388" r:id="rId60"/>
    <p:sldId id="429" r:id="rId61"/>
    <p:sldId id="352" r:id="rId62"/>
    <p:sldId id="421" r:id="rId63"/>
    <p:sldId id="422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0057" autoAdjust="0"/>
  </p:normalViewPr>
  <p:slideViewPr>
    <p:cSldViewPr>
      <p:cViewPr>
        <p:scale>
          <a:sx n="66" d="100"/>
          <a:sy n="66" d="100"/>
        </p:scale>
        <p:origin x="-3042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5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76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n_shadow" TargetMode="Externa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Correlations arising from space-time properties: ‘autocorrelation’</a:t>
            </a:r>
          </a:p>
          <a:p>
            <a:pPr>
              <a:buFontTx/>
              <a:buChar char="-"/>
            </a:pPr>
            <a:r>
              <a:rPr lang="en-US" sz="2400" dirty="0" smtClean="0"/>
              <a:t>Analysis of El Nino time series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of Orange County ozone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time series ideas to spatial analysis</a:t>
            </a:r>
          </a:p>
          <a:p>
            <a:pPr>
              <a:buFontTx/>
              <a:buChar char="-"/>
            </a:pPr>
            <a:r>
              <a:rPr lang="en-US" sz="2400" dirty="0" smtClean="0"/>
              <a:t>Hands-on analysis of Oregon climate station data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 smtClean="0"/>
              <a:t>at least one statistics course or some experience statistically analyzing 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Basic (linear) statistical models to demonstrate concepts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Run code as I present it in class, with some longer 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58910" y="76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86335"/>
            <a:ext cx="8460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disciplines</a:t>
            </a:r>
            <a:endParaRPr lang="en-US" sz="2400" i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473052"/>
            <a:ext cx="9144000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3769076"/>
            <a:ext cx="2489459" cy="5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6" y="4347671"/>
            <a:ext cx="2154228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42" y="3753199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0" y="3733800"/>
            <a:ext cx="6629400" cy="7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55" y="4648200"/>
            <a:ext cx="3944477" cy="7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46" y="5618439"/>
            <a:ext cx="2121877" cy="11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Simulate </a:t>
                </a:r>
                <a:r>
                  <a:rPr lang="en-US" sz="2800" dirty="0"/>
                  <a:t>Different time series with different </a:t>
                </a:r>
                <a:r>
                  <a:rPr lang="en-US" sz="2800" dirty="0" smtClean="0"/>
                  <a:t>properties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Alter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i="1" dirty="0" smtClean="0"/>
                  <a:t>, </a:t>
                </a:r>
                <a:r>
                  <a:rPr lang="en-US" sz="2800" dirty="0" smtClean="0"/>
                  <a:t>and</a:t>
                </a:r>
                <a:r>
                  <a:rPr lang="en-US" sz="28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to build an intuition for how autocorrelation (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dirty="0" smtClean="0"/>
                  <a:t>) and perturbation size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 smtClean="0"/>
                  <a:t>) affect the nature of time series.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Try these combinations for different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 to see how time series length influences things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Try fitting the simple trend regressions to your simulated time series and estimate the proportion of ‘significant’ trends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  <a:blipFill rotWithShape="1">
                <a:blip r:embed="rId2"/>
                <a:stretch>
                  <a:fillRect l="-1441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153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374" y="819090"/>
            <a:ext cx="493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Covariance between two ‘random variables’: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to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4975487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8122" y="5555376"/>
            <a:ext cx="27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AR1 correlation function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" y="6172200"/>
            <a:ext cx="4786312" cy="4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Fitting models to the empirical autocorrelation function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0"/>
          <a:stretch/>
        </p:blipFill>
        <p:spPr bwMode="auto">
          <a:xfrm>
            <a:off x="0" y="2362200"/>
            <a:ext cx="9144000" cy="26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016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5"/>
          <a:stretch/>
        </p:blipFill>
        <p:spPr bwMode="auto">
          <a:xfrm>
            <a:off x="0" y="838200"/>
            <a:ext cx="91440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9144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175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482299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7526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39" y="2628522"/>
            <a:ext cx="36737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32" y="5791200"/>
            <a:ext cx="49086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18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BLUE regression coefficients with autocorrelation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212052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‘Best’ (min. variance) unbiased estimate for regression coefficients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1242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correlated 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1" y="6553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*nice analytical expressions for linear regression, idea applies equally to nastier functions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237" y="4680386"/>
            <a:ext cx="1386565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1615457"/>
            <a:ext cx="5181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180893"/>
            <a:ext cx="4205108" cy="445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58660" y="4861155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641" y="5065557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3503" y="2438400"/>
            <a:ext cx="5101468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7" y="921915"/>
            <a:ext cx="9006114" cy="58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Variables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err="1"/>
              <a:t>lat</a:t>
            </a:r>
            <a:r>
              <a:rPr lang="en-US" sz="1800" dirty="0"/>
              <a:t> </a:t>
            </a:r>
            <a:r>
              <a:rPr lang="en-US" sz="1800" dirty="0" smtClean="0"/>
              <a:t> ≡ latitude [degrees]</a:t>
            </a:r>
            <a:br>
              <a:rPr lang="en-US" sz="1800" dirty="0" smtClean="0"/>
            </a:br>
            <a:r>
              <a:rPr lang="en-US" sz="1800" i="1" dirty="0" err="1" smtClean="0"/>
              <a:t>lon</a:t>
            </a:r>
            <a:r>
              <a:rPr lang="en-US" sz="1800" i="1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longitude [degrees]</a:t>
            </a:r>
            <a:br>
              <a:rPr lang="en-US" sz="1800" dirty="0" smtClean="0"/>
            </a:br>
            <a:r>
              <a:rPr lang="en-US" sz="1800" i="1" dirty="0" smtClean="0"/>
              <a:t>n</a:t>
            </a:r>
            <a:r>
              <a:rPr lang="en-US" sz="1800" dirty="0" smtClean="0"/>
              <a:t>    ≡ number of samples [#]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ozone </a:t>
            </a:r>
            <a:r>
              <a:rPr lang="en-US" sz="1800" dirty="0"/>
              <a:t>≡ mean </a:t>
            </a:r>
            <a:r>
              <a:rPr lang="en-US" sz="1800" dirty="0" smtClean="0"/>
              <a:t>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ozone_max</a:t>
            </a:r>
            <a:r>
              <a:rPr lang="en-US" sz="1800" dirty="0" smtClean="0"/>
              <a:t> ≡ max 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hour_max</a:t>
            </a:r>
            <a:r>
              <a:rPr lang="en-US" sz="1800" dirty="0" smtClean="0"/>
              <a:t> ≡ hour when  max occurs </a:t>
            </a:r>
            <a:br>
              <a:rPr lang="en-US" sz="1800" dirty="0" smtClean="0"/>
            </a:br>
            <a:r>
              <a:rPr lang="en-US" sz="1800" dirty="0" smtClean="0"/>
              <a:t>	     [hours from 12AM]</a:t>
            </a:r>
            <a:endParaRPr lang="en-US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1000"/>
            <a:ext cx="9096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4191000"/>
            <a:ext cx="43434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aqi</a:t>
            </a:r>
            <a:r>
              <a:rPr lang="en-US" sz="1800" dirty="0"/>
              <a:t> ≡ air quality index </a:t>
            </a:r>
            <a:r>
              <a:rPr lang="en-US" sz="1800" dirty="0" smtClean="0"/>
              <a:t>[dimensionless]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pressure ≡ </a:t>
            </a:r>
            <a:r>
              <a:rPr lang="en-US" sz="1800" dirty="0" smtClean="0"/>
              <a:t> atmospheric pressure [</a:t>
            </a:r>
            <a:r>
              <a:rPr lang="en-US" sz="1800" dirty="0" err="1" smtClean="0"/>
              <a:t>inHg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smtClean="0"/>
              <a:t>humidity </a:t>
            </a:r>
            <a:r>
              <a:rPr lang="en-US" sz="1800" dirty="0"/>
              <a:t>≡ </a:t>
            </a:r>
            <a:r>
              <a:rPr lang="en-US" sz="1800" dirty="0" smtClean="0"/>
              <a:t> [relative %]</a:t>
            </a:r>
            <a:br>
              <a:rPr lang="en-US" sz="1800" dirty="0" smtClean="0"/>
            </a:br>
            <a:r>
              <a:rPr lang="en-US" sz="1800" dirty="0" smtClean="0"/>
              <a:t>temp </a:t>
            </a:r>
            <a:r>
              <a:rPr lang="en-US" sz="1800" dirty="0"/>
              <a:t>≡ </a:t>
            </a:r>
            <a:r>
              <a:rPr lang="en-US" sz="1800" dirty="0" smtClean="0"/>
              <a:t> [Fahrenheit]</a:t>
            </a:r>
            <a:br>
              <a:rPr lang="en-US" sz="1800" dirty="0" smtClean="0"/>
            </a:br>
            <a:r>
              <a:rPr lang="en-US" sz="1800" dirty="0" err="1" smtClean="0"/>
              <a:t>windsp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 [m/s]</a:t>
            </a:r>
            <a:br>
              <a:rPr lang="en-US" sz="1800" dirty="0" smtClean="0"/>
            </a:br>
            <a:r>
              <a:rPr lang="en-US" sz="1800" dirty="0" err="1" smtClean="0"/>
              <a:t>winddir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[degrees]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7353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54006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6" y="2667000"/>
            <a:ext cx="4388764" cy="40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038600" y="2743199"/>
            <a:ext cx="4876800" cy="199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Include a periodic covariate with frequency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𝝎</m:t>
                    </m:r>
                  </m:oMath>
                </a14:m>
                <a:r>
                  <a:rPr lang="en-US" sz="2000" b="1" dirty="0" smtClean="0"/>
                  <a:t> and phase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/>
                      </a:rPr>
                      <m:t>𝜻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" y="2982247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1" y="3692056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8" y="52047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4" y="51920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3107" y="2353537"/>
            <a:ext cx="8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is nonlinear in the parameters, rewrite using the double-angle formula :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9307" y="4658647"/>
            <a:ext cx="859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we model any frequency with arbitrary phase using linear regression 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95800" y="21717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5486400" y="5029940"/>
            <a:ext cx="2667000" cy="1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3880757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</a:t>
            </a:r>
            <a:r>
              <a:rPr lang="en-US" dirty="0" smtClean="0"/>
              <a:t>half that </a:t>
            </a:r>
            <a:r>
              <a:rPr lang="en-US" dirty="0"/>
              <a:t>at which observations are </a:t>
            </a:r>
            <a:r>
              <a:rPr lang="en-US" dirty="0" smtClean="0"/>
              <a:t>resolved (need two points per cycle to capture highs and lows),  known as ‘aliasing’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974357"/>
            <a:ext cx="8857343" cy="9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1890109"/>
            <a:ext cx="5014686" cy="33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66553"/>
            <a:ext cx="4015233" cy="42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3916"/>
            <a:ext cx="8672286" cy="10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75048"/>
            <a:ext cx="647961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3054247" y="3429000"/>
            <a:ext cx="606000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8382000" cy="460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Decompose other variables in the ozone dataset into trend, seasonal,  noise components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 any variables have a significant trend after controlling for seasonality and autocorrelation?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looking for other periodicities in the data, recall you need two observations per cycle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82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88"/>
          <a:stretch/>
        </p:blipFill>
        <p:spPr bwMode="auto">
          <a:xfrm>
            <a:off x="228600" y="3276600"/>
            <a:ext cx="591833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" y="914400"/>
            <a:ext cx="9144000" cy="198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200400"/>
            <a:ext cx="2764895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798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990600"/>
            <a:ext cx="9144000" cy="196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048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24200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7736" y="4471432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2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Fit a model that includes a trend, seasonal term, and one covariate, with an autoregressive correlation matrix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Standardize the variables and rank them in terms of magnitude of standardized ‘effect size’, as well as % uncertainty (</a:t>
            </a:r>
            <a:r>
              <a:rPr lang="en-US" sz="2800" dirty="0" err="1" smtClean="0"/>
              <a:t>s.e.</a:t>
            </a:r>
            <a:r>
              <a:rPr lang="en-US" sz="2800" dirty="0" smtClean="0"/>
              <a:t>/effect size)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fitting additional variables in the data</a:t>
            </a:r>
            <a:br>
              <a:rPr lang="en-US" sz="2800" dirty="0" smtClean="0"/>
            </a:br>
            <a:r>
              <a:rPr lang="en-US" sz="2800" dirty="0" smtClean="0"/>
              <a:t>(e.g. can you relate temperature to </a:t>
            </a:r>
            <a:r>
              <a:rPr lang="en-US" sz="2800" dirty="0" err="1" smtClean="0"/>
              <a:t>windsp</a:t>
            </a:r>
            <a:r>
              <a:rPr lang="en-US" sz="2800" dirty="0"/>
              <a:t> </a:t>
            </a:r>
            <a:r>
              <a:rPr lang="en-US" sz="2800" dirty="0" smtClean="0"/>
              <a:t>after controlling for seasonality and autocorrelation?)</a:t>
            </a:r>
          </a:p>
        </p:txBody>
      </p:sp>
    </p:spTree>
    <p:extLst>
      <p:ext uri="{BB962C8B-B14F-4D97-AF65-F5344CB8AC3E}">
        <p14:creationId xmlns:p14="http://schemas.microsoft.com/office/powerpoint/2010/main" val="186703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469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88245"/>
            <a:ext cx="6019800" cy="5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88245"/>
            <a:ext cx="2057400" cy="56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1539059"/>
            <a:ext cx="9020629" cy="19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3682042"/>
            <a:ext cx="4191000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93636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68686" y="5040868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67200"/>
            <a:ext cx="8991599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 always increases with the number of </a:t>
            </a:r>
            <a:r>
              <a:rPr lang="en-US" sz="2500" dirty="0" smtClean="0"/>
              <a:t>parameters for linear models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The ‘best’ model is the one that minimizes the BIC or AIC</a:t>
            </a:r>
          </a:p>
          <a:p>
            <a:pPr marL="0" indent="0">
              <a:buNone/>
            </a:pPr>
            <a:r>
              <a:rPr lang="en-US" sz="2500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sz="2500" dirty="0" smtClean="0"/>
              <a:t>More interpretable than </a:t>
            </a:r>
            <a:r>
              <a:rPr lang="en-US" sz="2500" dirty="0" err="1" smtClean="0"/>
              <a:t>p.values</a:t>
            </a:r>
            <a:r>
              <a:rPr lang="en-US" sz="2500" dirty="0" smtClean="0"/>
              <a:t> for model comparison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5908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4" y="35052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After standardizing variables, fit a few multiple regressions with different input variables rank the models in terms of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modeling other variables beyond ozone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6887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3716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438400"/>
            <a:ext cx="21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*spatial </a:t>
            </a:r>
            <a:r>
              <a:rPr lang="en-US" i="1" dirty="0" smtClean="0"/>
              <a:t>distance </a:t>
            </a:r>
            <a:r>
              <a:rPr lang="en-US" dirty="0" smtClean="0"/>
              <a:t>for spatial models is treated the same as </a:t>
            </a:r>
            <a:r>
              <a:rPr lang="en-US" i="1" dirty="0" smtClean="0"/>
              <a:t>temporal lag </a:t>
            </a:r>
            <a:r>
              <a:rPr lang="en-US" dirty="0" smtClean="0"/>
              <a:t>for time series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5" y="2053866"/>
            <a:ext cx="2790371" cy="5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2741"/>
            <a:ext cx="8229600" cy="12685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the spatial analog to our time series simulations earlier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make predictions to ‘fill in the map’ based on the data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21771" y="2594429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55771"/>
            <a:ext cx="3618232" cy="132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" y="1066800"/>
            <a:ext cx="8991600" cy="9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8" y="3053655"/>
            <a:ext cx="2226582" cy="4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 smtClean="0"/>
                  <a:t>, optimal weights for a new location are given by least squares regression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  <a:blipFill rotWithShape="1">
                <a:blip r:embed="rId3"/>
                <a:stretch>
                  <a:fillRect t="-26923" r="-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z="2700" dirty="0" smtClean="0"/>
                  <a:t> is generally unknown so we use numerical optimization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800" dirty="0" smtClean="0"/>
                  <a:t>*weights are ‘BLUE’ </a:t>
                </a:r>
                <a:r>
                  <a:rPr lang="en-US" sz="1800" dirty="0"/>
                  <a:t>according to the ‘Gauss-Markov theorem</a:t>
                </a:r>
                <a:r>
                  <a:rPr lang="en-US" sz="1800" dirty="0" smtClean="0"/>
                  <a:t>’, special case of ‘Gaussian process’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*</a:t>
                </a:r>
                <a:r>
                  <a:rPr lang="en-US" sz="1800" dirty="0" err="1" smtClean="0"/>
                  <a:t>Krige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1951. A statistical approach to some basic mine valuation problems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   </a:t>
                </a:r>
                <a:r>
                  <a:rPr lang="en-US" sz="1800" i="1" dirty="0" smtClean="0"/>
                  <a:t>J</a:t>
                </a:r>
                <a:r>
                  <a:rPr lang="en-US" sz="1800" i="1" dirty="0"/>
                  <a:t>. Chem. Metal. Min Soc. South Africa</a:t>
                </a: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  <a:blipFill rotWithShape="1">
                <a:blip r:embed="rId4"/>
                <a:stretch>
                  <a:fillRect l="-1083" t="-3200" r="-1151" b="-3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180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98" y="3205763"/>
            <a:ext cx="3851502" cy="10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6885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105400" cy="18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3326"/>
            <a:ext cx="1514475" cy="3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ike before, we fit functional forms to the empirical values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4421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4608"/>
            <a:ext cx="4572000" cy="381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Observations are binned into pairwise distance bins,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 smtClean="0"/>
                  <a:t> pairs of observations in the bin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  <a:blipFill rotWithShape="1">
                <a:blip r:embed="rId5"/>
                <a:stretch>
                  <a:fillRect l="-2963" t="-2022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42672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Packages properly weighs by the number of observations in each bin, so points far away have lower influence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799"/>
            <a:ext cx="4419600" cy="4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228600" y="4492188"/>
            <a:ext cx="2819400" cy="223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24659"/>
            <a:ext cx="6002413" cy="210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Interpolate each variable in the data by first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 and then optimizing a functional form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Try defining a new variable (e.g. representing the difference in temperature between July and January, and interpolate that variable)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empirical </a:t>
            </a:r>
            <a:r>
              <a:rPr lang="en-US" dirty="0" err="1" smtClean="0"/>
              <a:t>variograms</a:t>
            </a:r>
            <a:r>
              <a:rPr lang="en-US" dirty="0" smtClean="0"/>
              <a:t> to understand differences in spatial properties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56" y="5638800"/>
            <a:ext cx="8229600" cy="936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It appears the addition of elevation does not help the model according to the BIC score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990600"/>
            <a:ext cx="8991600" cy="55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1543254"/>
            <a:ext cx="8991600" cy="5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5" y="2362201"/>
            <a:ext cx="4229099" cy="27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25915"/>
            <a:ext cx="4063999" cy="286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We can fit a </a:t>
            </a:r>
            <a:r>
              <a:rPr lang="en-US" sz="3600" dirty="0" err="1" smtClean="0"/>
              <a:t>variogram</a:t>
            </a:r>
            <a:r>
              <a:rPr lang="en-US" sz="3600" dirty="0" smtClean="0"/>
              <a:t> to the predictions</a:t>
            </a:r>
            <a:endParaRPr lang="en-US" sz="3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371600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8883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2968881"/>
            <a:ext cx="4450500" cy="311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alternative </a:t>
            </a:r>
            <a:r>
              <a:rPr lang="en-US" dirty="0" err="1" smtClean="0"/>
              <a:t>variogram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2954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2739602"/>
            <a:ext cx="4024086" cy="39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68632"/>
            <a:ext cx="4141120" cy="39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94" y="2181989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multiple spatial regression that minimizes the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Krige</a:t>
            </a:r>
            <a:r>
              <a:rPr lang="en-US" dirty="0" smtClean="0"/>
              <a:t> the predictions by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, then fitting a functional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1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5333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We hope you now:</a:t>
            </a:r>
          </a:p>
          <a:p>
            <a:pPr>
              <a:buFontTx/>
              <a:buChar char="-"/>
            </a:pPr>
            <a:r>
              <a:rPr lang="en-US" dirty="0" smtClean="0"/>
              <a:t>Understand how patterns in data are generated via autocorrelation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and periodicity within basic stats model</a:t>
            </a:r>
          </a:p>
          <a:p>
            <a:pPr>
              <a:buFontTx/>
              <a:buChar char="-"/>
            </a:pPr>
            <a:r>
              <a:rPr lang="en-US" dirty="0" smtClean="0"/>
              <a:t>Know R packages for key statistical models, and Python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remarks:</a:t>
            </a:r>
          </a:p>
          <a:p>
            <a:pPr>
              <a:buFontTx/>
              <a:buChar char="-"/>
            </a:pPr>
            <a:r>
              <a:rPr lang="en-US" dirty="0" smtClean="0"/>
              <a:t>Datasets relatively small, models relatively simple, extended workshop in the works</a:t>
            </a:r>
          </a:p>
          <a:p>
            <a:pPr>
              <a:buFontTx/>
              <a:buChar char="-"/>
            </a:pPr>
            <a:r>
              <a:rPr lang="en-US" dirty="0" err="1" smtClean="0"/>
              <a:t>Hackathon</a:t>
            </a:r>
            <a:r>
              <a:rPr lang="en-US" dirty="0" smtClean="0"/>
              <a:t> coming up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685799" y="1756229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Rain Shadows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>
                <a:hlinkClick r:id="rId3"/>
              </a:rPr>
              <a:t>https://</a:t>
            </a:r>
            <a:r>
              <a:rPr lang="en-US" sz="3100" dirty="0" smtClean="0">
                <a:hlinkClick r:id="rId3"/>
              </a:rPr>
              <a:t>en.wikipedia.org/wiki/Rain_shadow</a:t>
            </a:r>
            <a:r>
              <a:rPr lang="en-US" sz="3100" dirty="0" smtClean="0"/>
              <a:t>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8229600" cy="4373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Given what you’ve just learned about rain shadows, construct a new spatial variable that may capture the effect of the rain shadow in Oregon (</a:t>
            </a:r>
            <a:r>
              <a:rPr lang="en-US" i="1" dirty="0" smtClean="0"/>
              <a:t>hint: where is water coming from?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Using the statistical tools you’ve learned today, test the rain shadow variable in a statistical model and determine whether it is associated with Oregon precipitation patterns after controlling for the spatial-temporal properties of the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</a:t>
            </a:r>
            <a:r>
              <a:rPr lang="en-US" dirty="0" smtClean="0"/>
              <a:t>SCIENCE EXERCISE: Derived spatial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spatial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and </a:t>
            </a:r>
            <a:r>
              <a:rPr lang="en-US" sz="2400" dirty="0" err="1" smtClean="0"/>
              <a:t>Wikle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</a:t>
            </a:r>
            <a:r>
              <a:rPr lang="en-US" sz="2400" i="1" dirty="0" err="1"/>
              <a:t>spatio</a:t>
            </a:r>
            <a:r>
              <a:rPr lang="en-US" sz="2400" i="1" dirty="0"/>
              <a:t>-temporal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Pinheiro</a:t>
            </a:r>
            <a:r>
              <a:rPr lang="en-US" sz="2400" dirty="0"/>
              <a:t> and Bates 2006. </a:t>
            </a:r>
            <a:r>
              <a:rPr lang="en-US" sz="2400" i="1" dirty="0"/>
              <a:t>Mixed-Effects Models in S and S-PLUS</a:t>
            </a:r>
            <a:r>
              <a:rPr lang="en-US" sz="2400" dirty="0"/>
              <a:t>. Springer Science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Gelman</a:t>
            </a:r>
            <a:r>
              <a:rPr lang="en-US" sz="2400" dirty="0" smtClean="0"/>
              <a:t> </a:t>
            </a:r>
            <a:r>
              <a:rPr lang="en-US" sz="2400" dirty="0"/>
              <a:t>et </a:t>
            </a:r>
            <a:r>
              <a:rPr lang="en-US" sz="2400" dirty="0" smtClean="0"/>
              <a:t>al 2014.</a:t>
            </a:r>
            <a:r>
              <a:rPr lang="en-US" sz="2400" dirty="0"/>
              <a:t> </a:t>
            </a:r>
            <a:r>
              <a:rPr lang="en-US" sz="2400" i="1" dirty="0"/>
              <a:t>Bayesian data analysis</a:t>
            </a:r>
            <a:r>
              <a:rPr lang="en-US" sz="2400" dirty="0"/>
              <a:t>. </a:t>
            </a:r>
            <a:r>
              <a:rPr lang="en-US" sz="2400" dirty="0" smtClean="0"/>
              <a:t>Chapman </a:t>
            </a:r>
            <a:r>
              <a:rPr lang="en-US" sz="2400" dirty="0"/>
              <a:t>&amp; </a:t>
            </a:r>
            <a:r>
              <a:rPr lang="en-US" sz="2400" dirty="0" smtClean="0"/>
              <a:t>Hall/CRC.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67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20760</TotalTime>
  <Words>1749</Words>
  <Application>Microsoft Office PowerPoint</Application>
  <PresentationFormat>On-screen Show (4:3)</PresentationFormat>
  <Paragraphs>255</Paragraphs>
  <Slides>64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Is there a trend? ..a first attempt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Exercise</vt:lpstr>
      <vt:lpstr>Modeling autocorrelation in stats models</vt:lpstr>
      <vt:lpstr>Autocorrelation function to ‘fill-in’ the correlation matrix </vt:lpstr>
      <vt:lpstr>The empirical autocorrelation function</vt:lpstr>
      <vt:lpstr>Fitting models to the empirical autocorrelation function</vt:lpstr>
      <vt:lpstr>The likelihood makes all the difference</vt:lpstr>
      <vt:lpstr>Fitting a Model with Temporal Autocorrelation</vt:lpstr>
      <vt:lpstr>BREAK?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Time Series Decomposition</vt:lpstr>
      <vt:lpstr>Exercise</vt:lpstr>
      <vt:lpstr>LUNCH?</vt:lpstr>
      <vt:lpstr>Time series regression</vt:lpstr>
      <vt:lpstr>Standardizing variables for interpretation</vt:lpstr>
      <vt:lpstr>Exercise</vt:lpstr>
      <vt:lpstr>LUNCH?</vt:lpstr>
      <vt:lpstr>Model Selection</vt:lpstr>
      <vt:lpstr>Simple Model Selection</vt:lpstr>
      <vt:lpstr>Exercise</vt:lpstr>
      <vt:lpstr>Generalizing autocorrelation to space</vt:lpstr>
      <vt:lpstr>PowerPoint Presentation</vt:lpstr>
      <vt:lpstr>Generalizing the covariance matrix</vt:lpstr>
      <vt:lpstr>Simulate spatially autocorrelated data</vt:lpstr>
      <vt:lpstr>Simulate spatially autocorrelated data</vt:lpstr>
      <vt:lpstr>Exercise</vt:lpstr>
      <vt:lpstr>Spatial interpolation</vt:lpstr>
      <vt:lpstr>Given γ(d), optimal weights for a new location are given by least squares regression</vt:lpstr>
      <vt:lpstr>Like before, we fit functional forms to the empirical values</vt:lpstr>
      <vt:lpstr>PowerPoint Presentation</vt:lpstr>
      <vt:lpstr>PowerPoint Presentation</vt:lpstr>
      <vt:lpstr>Exercise</vt:lpstr>
      <vt:lpstr>Spatial Regression</vt:lpstr>
      <vt:lpstr>We can fit a variogram to the predictions</vt:lpstr>
      <vt:lpstr>PowerPoint Presentation</vt:lpstr>
      <vt:lpstr>Fitting alternative variogram functions</vt:lpstr>
      <vt:lpstr>Model Selection</vt:lpstr>
      <vt:lpstr>Exercise</vt:lpstr>
      <vt:lpstr>Wrapping Up</vt:lpstr>
      <vt:lpstr>Rain Shadows https://en.wikipedia.org/wiki/Rain_shadow </vt:lpstr>
      <vt:lpstr>ADDITIONAL SCIENCE EXERCISE: Derived spatial variables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263</cp:revision>
  <dcterms:created xsi:type="dcterms:W3CDTF">2017-01-24T01:57:15Z</dcterms:created>
  <dcterms:modified xsi:type="dcterms:W3CDTF">2017-04-25T23:53:08Z</dcterms:modified>
</cp:coreProperties>
</file>